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8"/>
  </p:notesMasterIdLst>
  <p:handoutMasterIdLst>
    <p:handoutMasterId r:id="rId79"/>
  </p:handout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437" r:id="rId60"/>
    <p:sldId id="438" r:id="rId61"/>
    <p:sldId id="439" r:id="rId62"/>
    <p:sldId id="440" r:id="rId63"/>
    <p:sldId id="441" r:id="rId64"/>
    <p:sldId id="442" r:id="rId65"/>
    <p:sldId id="443" r:id="rId66"/>
    <p:sldId id="444" r:id="rId67"/>
    <p:sldId id="445" r:id="rId68"/>
    <p:sldId id="446" r:id="rId69"/>
    <p:sldId id="447" r:id="rId70"/>
    <p:sldId id="448" r:id="rId71"/>
    <p:sldId id="449" r:id="rId72"/>
    <p:sldId id="450" r:id="rId73"/>
    <p:sldId id="451" r:id="rId74"/>
    <p:sldId id="452" r:id="rId75"/>
    <p:sldId id="453" r:id="rId76"/>
    <p:sldId id="454" r:id="rId7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0" autoAdjust="0"/>
    <p:restoredTop sz="95183" autoAdjust="0"/>
  </p:normalViewPr>
  <p:slideViewPr>
    <p:cSldViewPr>
      <p:cViewPr varScale="1">
        <p:scale>
          <a:sx n="106" d="100"/>
          <a:sy n="106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8/10/2019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8/10/2019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2017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2017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8/10/2019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Introducción</a:t>
            </a:r>
            <a:r>
              <a:rPr lang="en-US" dirty="0"/>
              <a:t> a la </a:t>
            </a:r>
            <a:r>
              <a:rPr lang="en-US" dirty="0" err="1"/>
              <a:t>Programación</a:t>
            </a:r>
            <a:r>
              <a:rPr lang="en-US" dirty="0"/>
              <a:t> </a:t>
            </a:r>
            <a:r>
              <a:rPr lang="en-US" dirty="0" err="1"/>
              <a:t>Orientada</a:t>
            </a:r>
            <a:r>
              <a:rPr lang="en-US" dirty="0"/>
              <a:t> a </a:t>
            </a:r>
            <a:r>
              <a:rPr lang="en-US" dirty="0" err="1"/>
              <a:t>Objetos</a:t>
            </a:r>
            <a:endParaRPr lang="es-E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sz="4000" b="1" dirty="0" smtClean="0"/>
              <a:t>Ordenamiento</a:t>
            </a:r>
            <a:endParaRPr lang="en-US" altLang="es-AR" sz="4000" b="1" dirty="0" smtClean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57200" y="1006475"/>
            <a:ext cx="778720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" indent="-1905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dirty="0">
                <a:latin typeface="+mn-lt"/>
              </a:rPr>
              <a:t>Ordenar una estructura de datos consiste en reacomodar sus elementos de acuerdo a </a:t>
            </a:r>
            <a:r>
              <a:rPr lang="es-ES" altLang="es-AR" dirty="0" smtClean="0">
                <a:latin typeface="+mn-lt"/>
              </a:rPr>
              <a:t>algún </a:t>
            </a:r>
            <a:r>
              <a:rPr lang="es-ES" altLang="es-AR" b="1" dirty="0" smtClean="0">
                <a:latin typeface="+mn-lt"/>
              </a:rPr>
              <a:t>criterio</a:t>
            </a:r>
            <a:r>
              <a:rPr lang="es-ES" altLang="es-AR" dirty="0" smtClean="0">
                <a:latin typeface="+mn-lt"/>
              </a:rPr>
              <a:t>. 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dirty="0" smtClean="0">
                <a:latin typeface="+mn-lt"/>
              </a:rPr>
              <a:t>Por ejemplo, los mensajes pueden ordenarse por asunto, por fecha, por contacto. 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dirty="0" smtClean="0">
                <a:latin typeface="+mn-lt"/>
              </a:rPr>
              <a:t>Si varios elementos coinciden de acuerdo al criterio, pueden definirse </a:t>
            </a:r>
            <a:r>
              <a:rPr lang="es-ES" altLang="es-AR" b="1" dirty="0" smtClean="0">
                <a:latin typeface="+mn-lt"/>
              </a:rPr>
              <a:t>niveles de criterios</a:t>
            </a:r>
            <a:r>
              <a:rPr lang="es-ES" altLang="es-AR" dirty="0" smtClean="0">
                <a:latin typeface="+mn-lt"/>
              </a:rPr>
              <a:t>.</a:t>
            </a:r>
            <a:endParaRPr lang="es-ES" altLang="es-AR" dirty="0">
              <a:latin typeface="+mn-lt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dirty="0" smtClean="0">
                <a:latin typeface="+mn-lt"/>
              </a:rPr>
              <a:t>Por ejemplo, los mensajes pueden ordenarse alfabéticamente por asunto y dentro de un mismo asunto, cronológicamente por fecha. 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dirty="0" smtClean="0">
                <a:latin typeface="+mn-lt"/>
              </a:rPr>
              <a:t>Existen distintos algoritmos de ordenamiento, que pueden describirse independientemente del problema.</a:t>
            </a:r>
          </a:p>
        </p:txBody>
      </p:sp>
    </p:spTree>
    <p:extLst>
      <p:ext uri="{BB962C8B-B14F-4D97-AF65-F5344CB8AC3E}">
        <p14:creationId xmlns:p14="http://schemas.microsoft.com/office/powerpoint/2010/main" val="48733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3521075" y="32004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1012</a:t>
            </a:r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182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3565525" y="42068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5226</a:t>
            </a:r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1442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3565525" y="42068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388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3565525" y="42068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1015</a:t>
            </a: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8115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143000" y="4708525"/>
            <a:ext cx="717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/>
              <a:t>El último elemento está en su posición definitiva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6873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1143000" y="4708525"/>
            <a:ext cx="7178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/>
              <a:t>Repetimos el proceso pero ahora sin considerar el último elemento de la estructura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201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3611563" y="260667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3611563" y="214947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000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3611563" y="260667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8512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1012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3611563" y="260667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012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1012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3611563" y="260667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5239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57200" y="1006475"/>
            <a:ext cx="7643192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" indent="-1905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ES" altLang="es-AR" dirty="0" smtClean="0">
                <a:latin typeface="+mn-lt"/>
              </a:rPr>
              <a:t>Los </a:t>
            </a:r>
            <a:r>
              <a:rPr lang="es-ES" altLang="es-AR" dirty="0">
                <a:latin typeface="+mn-lt"/>
              </a:rPr>
              <a:t>algoritmos de ordenamiento resultan un tema de interés por varios motivos:</a:t>
            </a:r>
          </a:p>
          <a:p>
            <a:pPr algn="l" eaLnBrk="1" hangingPunct="1">
              <a:spcBef>
                <a:spcPct val="50000"/>
              </a:spcBef>
            </a:pPr>
            <a:r>
              <a:rPr lang="es-ES" altLang="es-AR" dirty="0">
                <a:latin typeface="+mn-lt"/>
              </a:rPr>
              <a:t>Son importantes en diversas aplicaciones, en particular en el área de Bases de Datos, en donde los </a:t>
            </a:r>
            <a:r>
              <a:rPr lang="es-ES" altLang="es-AR" dirty="0" smtClean="0">
                <a:latin typeface="+mn-lt"/>
              </a:rPr>
              <a:t>requerimientos </a:t>
            </a:r>
            <a:r>
              <a:rPr lang="es-ES" altLang="es-AR" dirty="0">
                <a:latin typeface="+mn-lt"/>
              </a:rPr>
              <a:t>de eficiencia hacen del ordenamiento un tema crítico.</a:t>
            </a:r>
          </a:p>
          <a:p>
            <a:pPr algn="l" eaLnBrk="1" hangingPunct="1">
              <a:spcBef>
                <a:spcPct val="50000"/>
              </a:spcBef>
            </a:pPr>
            <a:r>
              <a:rPr lang="es-ES" altLang="es-AR" dirty="0">
                <a:latin typeface="+mn-lt"/>
              </a:rPr>
              <a:t>Existen muchísimos métodos para resolver el mismo problema y por lo tanto es un tema interesante para introducir nociones de tiempo de ejecución y eficiencia.</a:t>
            </a:r>
            <a:endParaRPr lang="en-US" altLang="es-AR" dirty="0">
              <a:latin typeface="+mn-lt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s-AR" dirty="0" err="1">
                <a:latin typeface="+mn-lt"/>
              </a:rPr>
              <a:t>Permiten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ilustrar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temas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importantes</a:t>
            </a:r>
            <a:r>
              <a:rPr lang="en-US" altLang="es-AR" dirty="0">
                <a:latin typeface="+mn-lt"/>
              </a:rPr>
              <a:t> de </a:t>
            </a:r>
            <a:r>
              <a:rPr lang="en-US" altLang="es-AR" dirty="0" err="1">
                <a:latin typeface="+mn-lt"/>
              </a:rPr>
              <a:t>Resolución</a:t>
            </a:r>
            <a:r>
              <a:rPr lang="en-US" altLang="es-AR" dirty="0">
                <a:latin typeface="+mn-lt"/>
              </a:rPr>
              <a:t> de </a:t>
            </a:r>
            <a:r>
              <a:rPr lang="en-US" altLang="es-AR" dirty="0" err="1">
                <a:latin typeface="+mn-lt"/>
              </a:rPr>
              <a:t>Problemas</a:t>
            </a:r>
            <a:r>
              <a:rPr lang="en-US" altLang="es-AR" dirty="0">
                <a:latin typeface="+mn-lt"/>
              </a:rPr>
              <a:t>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sz="4000" b="1" dirty="0" smtClean="0"/>
              <a:t>Ordenamiento</a:t>
            </a:r>
            <a:endParaRPr lang="en-US" altLang="es-AR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7450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3565525" y="3565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4175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1015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3565525" y="3565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7201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1015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3565525" y="3565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1143000" y="4708525"/>
            <a:ext cx="717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/>
              <a:t>El cuarto elemento está en su posición definitiva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737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1143000" y="4708525"/>
            <a:ext cx="7178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/>
              <a:t>En cada recorrido consideramos un elemento menos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04302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3598863" y="2697163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3598863" y="2239963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0782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1014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1012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3598863" y="2697163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3598863" y="2239963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2615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1012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1014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3598863" y="2697163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>
            <a:off x="3598863" y="2239963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6133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3611563" y="3200400"/>
            <a:ext cx="2873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3598863" y="2697163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3565525" y="3017838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775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3611563" y="2743200"/>
            <a:ext cx="2873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7123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3611563" y="2743200"/>
            <a:ext cx="2873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3565525" y="2560638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3565525" y="2103438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0445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770408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dirty="0">
                <a:latin typeface="+mn-lt"/>
              </a:rPr>
              <a:t>El </a:t>
            </a:r>
            <a:r>
              <a:rPr lang="en-US" altLang="es-AR" dirty="0" err="1">
                <a:latin typeface="+mn-lt"/>
              </a:rPr>
              <a:t>método</a:t>
            </a:r>
            <a:r>
              <a:rPr lang="en-US" altLang="es-AR" dirty="0">
                <a:latin typeface="+mn-lt"/>
              </a:rPr>
              <a:t> de </a:t>
            </a:r>
            <a:r>
              <a:rPr lang="en-US" altLang="es-AR" dirty="0" err="1">
                <a:latin typeface="+mn-lt"/>
              </a:rPr>
              <a:t>ordenamiento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burbuja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consiste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en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comparar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cada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elemento</a:t>
            </a:r>
            <a:r>
              <a:rPr lang="en-US" altLang="es-AR" dirty="0">
                <a:latin typeface="+mn-lt"/>
              </a:rPr>
              <a:t> de la </a:t>
            </a:r>
            <a:r>
              <a:rPr lang="en-US" altLang="es-AR" dirty="0" err="1">
                <a:latin typeface="+mn-lt"/>
              </a:rPr>
              <a:t>estructura</a:t>
            </a:r>
            <a:r>
              <a:rPr lang="en-US" altLang="es-AR" dirty="0">
                <a:latin typeface="+mn-lt"/>
              </a:rPr>
              <a:t> con el </a:t>
            </a:r>
            <a:r>
              <a:rPr lang="en-US" altLang="es-AR" dirty="0" err="1">
                <a:latin typeface="+mn-lt"/>
              </a:rPr>
              <a:t>siguiente</a:t>
            </a:r>
            <a:r>
              <a:rPr lang="en-US" altLang="es-AR" dirty="0">
                <a:latin typeface="+mn-lt"/>
              </a:rPr>
              <a:t> e </a:t>
            </a:r>
            <a:r>
              <a:rPr lang="en-US" altLang="es-AR" dirty="0" err="1">
                <a:latin typeface="+mn-lt"/>
              </a:rPr>
              <a:t>intercambiándolos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si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corresponde</a:t>
            </a:r>
            <a:r>
              <a:rPr lang="en-US" altLang="es-AR" dirty="0" smtClean="0">
                <a:latin typeface="+mn-lt"/>
              </a:rPr>
              <a:t>.</a:t>
            </a:r>
            <a:endParaRPr lang="en-US" altLang="es-AR" dirty="0">
              <a:latin typeface="+mn-lt"/>
            </a:endParaRP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dirty="0">
                <a:latin typeface="+mn-lt"/>
              </a:rPr>
              <a:t>El </a:t>
            </a:r>
            <a:r>
              <a:rPr lang="en-US" altLang="es-AR" dirty="0" err="1">
                <a:latin typeface="+mn-lt"/>
              </a:rPr>
              <a:t>proceso</a:t>
            </a:r>
            <a:r>
              <a:rPr lang="en-US" altLang="es-AR" dirty="0">
                <a:latin typeface="+mn-lt"/>
              </a:rPr>
              <a:t> se </a:t>
            </a:r>
            <a:r>
              <a:rPr lang="en-US" altLang="es-AR" dirty="0" err="1">
                <a:latin typeface="+mn-lt"/>
              </a:rPr>
              <a:t>repite</a:t>
            </a:r>
            <a:r>
              <a:rPr lang="en-US" altLang="es-AR" dirty="0">
                <a:latin typeface="+mn-lt"/>
              </a:rPr>
              <a:t> hasta </a:t>
            </a:r>
            <a:r>
              <a:rPr lang="en-US" altLang="es-AR" dirty="0" err="1">
                <a:latin typeface="+mn-lt"/>
              </a:rPr>
              <a:t>que</a:t>
            </a:r>
            <a:r>
              <a:rPr lang="en-US" altLang="es-AR" dirty="0">
                <a:latin typeface="+mn-lt"/>
              </a:rPr>
              <a:t> la </a:t>
            </a:r>
            <a:r>
              <a:rPr lang="en-US" altLang="es-AR" dirty="0" err="1">
                <a:latin typeface="+mn-lt"/>
              </a:rPr>
              <a:t>estructura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esté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ordenada</a:t>
            </a:r>
            <a:r>
              <a:rPr lang="en-US" altLang="es-AR" dirty="0">
                <a:latin typeface="+mn-lt"/>
              </a:rPr>
              <a:t>. </a:t>
            </a:r>
          </a:p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es-AR" dirty="0">
                <a:latin typeface="+mn-lt"/>
              </a:rPr>
              <a:t>El </a:t>
            </a:r>
            <a:r>
              <a:rPr lang="en-US" altLang="es-AR" dirty="0" err="1">
                <a:latin typeface="+mn-lt"/>
              </a:rPr>
              <a:t>orden</a:t>
            </a:r>
            <a:r>
              <a:rPr lang="en-US" altLang="es-AR" dirty="0">
                <a:latin typeface="+mn-lt"/>
              </a:rPr>
              <a:t> se </a:t>
            </a:r>
            <a:r>
              <a:rPr lang="en-US" altLang="es-AR" dirty="0" err="1">
                <a:latin typeface="+mn-lt"/>
              </a:rPr>
              <a:t>establece</a:t>
            </a:r>
            <a:r>
              <a:rPr lang="en-US" altLang="es-AR" dirty="0">
                <a:latin typeface="+mn-lt"/>
              </a:rPr>
              <a:t> de </a:t>
            </a:r>
            <a:r>
              <a:rPr lang="en-US" altLang="es-AR" dirty="0" err="1">
                <a:latin typeface="+mn-lt"/>
              </a:rPr>
              <a:t>acuerdo</a:t>
            </a:r>
            <a:r>
              <a:rPr lang="en-US" altLang="es-AR" dirty="0">
                <a:latin typeface="+mn-lt"/>
              </a:rPr>
              <a:t> a la clave y la </a:t>
            </a:r>
            <a:r>
              <a:rPr lang="en-US" altLang="es-AR" dirty="0" err="1">
                <a:latin typeface="+mn-lt"/>
              </a:rPr>
              <a:t>estructura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tiene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que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tener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acceso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directo</a:t>
            </a:r>
            <a:r>
              <a:rPr lang="en-US" altLang="es-AR" dirty="0">
                <a:latin typeface="+mn-lt"/>
              </a:rPr>
              <a:t> a </a:t>
            </a:r>
            <a:r>
              <a:rPr lang="en-US" altLang="es-AR" dirty="0" err="1">
                <a:latin typeface="+mn-lt"/>
              </a:rPr>
              <a:t>sus</a:t>
            </a:r>
            <a:r>
              <a:rPr lang="en-US" altLang="es-AR" dirty="0">
                <a:latin typeface="+mn-lt"/>
              </a:rPr>
              <a:t> </a:t>
            </a:r>
            <a:r>
              <a:rPr lang="en-US" altLang="es-AR" dirty="0" err="1">
                <a:latin typeface="+mn-lt"/>
              </a:rPr>
              <a:t>componentes</a:t>
            </a:r>
            <a:r>
              <a:rPr lang="en-US" altLang="es-AR" dirty="0">
                <a:latin typeface="+mn-lt"/>
              </a:rPr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6743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9963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/>
              <a:t>Algoritmo Burbuja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repetir mientras no este </a:t>
            </a:r>
            <a:r>
              <a:rPr lang="es-ES" altLang="es-AR" dirty="0" smtClean="0"/>
              <a:t>ordenada</a:t>
            </a:r>
            <a:r>
              <a:rPr lang="es-ES" altLang="es-AR" dirty="0" smtClean="0">
                <a:solidFill>
                  <a:srgbClr val="FF6600"/>
                </a:solidFill>
              </a:rPr>
              <a:t> </a:t>
            </a:r>
            <a:endParaRPr lang="es-ES" altLang="es-AR" dirty="0">
              <a:solidFill>
                <a:srgbClr val="FF66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para cada par de elementos adyacentes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     si el elemento es mayor que el que sigue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        intercambiar</a:t>
            </a: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 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13514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42486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/>
              <a:t>Algoritmo Burbuja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repetir mientras no este ordenada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i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repetir mientras </a:t>
            </a:r>
            <a:r>
              <a:rPr lang="es-ES" altLang="es-AR" dirty="0">
                <a:solidFill>
                  <a:srgbClr val="FF6600"/>
                </a:solidFill>
              </a:rPr>
              <a:t>i &lt; k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si L</a:t>
            </a:r>
            <a:r>
              <a:rPr lang="es-ES" altLang="es-AR" baseline="-25000" dirty="0"/>
              <a:t>i</a:t>
            </a:r>
            <a:r>
              <a:rPr lang="es-ES" altLang="es-AR" dirty="0"/>
              <a:t> es mayor que  L</a:t>
            </a:r>
            <a:r>
              <a:rPr lang="es-ES" altLang="es-AR" baseline="-25000" dirty="0"/>
              <a:t>i+1 </a:t>
            </a:r>
            <a:endParaRPr lang="es-ES" altLang="es-AR" baseline="-25000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aseline="-25000" dirty="0"/>
              <a:t> </a:t>
            </a:r>
            <a:r>
              <a:rPr lang="es-ES" altLang="es-AR" baseline="-25000" dirty="0" smtClean="0"/>
              <a:t>          </a:t>
            </a:r>
            <a:r>
              <a:rPr lang="es-ES" altLang="es-AR" dirty="0" smtClean="0"/>
              <a:t>Intercambiar</a:t>
            </a:r>
            <a:endParaRPr lang="es-ES" altLang="es-AR" i="1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i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  i + 1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k-1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  </a:t>
            </a:r>
            <a:endParaRPr lang="es-ES" altLang="es-AR" dirty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503238" y="868363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/>
              <a:t>Refinamos el algoritmo para obtener una versión más cercana a la implementación en Java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1633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 txBox="1">
            <a:spLocks noGrp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1300">
                <a:latin typeface="+mn-lt"/>
              </a:rPr>
              <a:t>Introducción a la Programación Orientada a Objetos</a:t>
            </a:r>
            <a:endParaRPr lang="es-ES" sz="1300">
              <a:latin typeface="+mn-lt"/>
            </a:endParaRPr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4248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/>
              <a:t>Algoritmo Burbuja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repetir mientras k &gt; 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i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repetir mientras </a:t>
            </a:r>
            <a:r>
              <a:rPr lang="es-ES" altLang="es-AR" dirty="0">
                <a:solidFill>
                  <a:srgbClr val="FF6600"/>
                </a:solidFill>
              </a:rPr>
              <a:t>i &lt; k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si L</a:t>
            </a:r>
            <a:r>
              <a:rPr lang="es-ES" altLang="es-AR" baseline="-25000" dirty="0"/>
              <a:t>i</a:t>
            </a:r>
            <a:r>
              <a:rPr lang="es-ES" altLang="es-AR" dirty="0"/>
              <a:t> es mayor que  L</a:t>
            </a:r>
            <a:r>
              <a:rPr lang="es-ES" altLang="es-AR" baseline="-25000" dirty="0"/>
              <a:t>i+1 </a:t>
            </a:r>
            <a:endParaRPr lang="es-ES" altLang="es-AR" baseline="-25000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aseline="-25000" dirty="0"/>
              <a:t> </a:t>
            </a:r>
            <a:r>
              <a:rPr lang="es-ES" altLang="es-AR" baseline="-25000" dirty="0" smtClean="0"/>
              <a:t>             </a:t>
            </a:r>
            <a:r>
              <a:rPr lang="es-ES" altLang="es-AR" dirty="0" smtClean="0"/>
              <a:t>Intercambiar</a:t>
            </a: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i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  i + 1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k-1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503238" y="868363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/>
              <a:t>Refinamos el algoritmo para obtener una versión más cercana a la implementación en Java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474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>
            <a:off x="3551238" y="22320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5224</a:t>
            </a:r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3380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1016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436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5224</a:t>
            </a:r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1012</a:t>
            </a: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1016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427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35844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5224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1016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955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36868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5224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1015</a:t>
            </a:r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1016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1463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37892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5224</a:t>
            </a: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1016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134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38916" name="Line 3"/>
          <p:cNvSpPr>
            <a:spLocks noChangeShapeType="1"/>
          </p:cNvSpPr>
          <p:nvPr/>
        </p:nvSpPr>
        <p:spPr bwMode="auto">
          <a:xfrm>
            <a:off x="3521075" y="42068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17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5224</a:t>
            </a:r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1016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211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39940" name="Line 3"/>
          <p:cNvSpPr>
            <a:spLocks noChangeShapeType="1"/>
          </p:cNvSpPr>
          <p:nvPr/>
        </p:nvSpPr>
        <p:spPr bwMode="auto">
          <a:xfrm>
            <a:off x="3644900" y="22399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3644900" y="26511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1016</a:t>
            </a:r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5224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>
            <a:off x="3657600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106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100" name="Line 41"/>
          <p:cNvSpPr>
            <a:spLocks noChangeShapeType="1"/>
          </p:cNvSpPr>
          <p:nvPr/>
        </p:nvSpPr>
        <p:spPr bwMode="auto">
          <a:xfrm>
            <a:off x="3551238" y="22320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01" name="Line 42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02" name="Rectangle 53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4103" name="Rectangle 54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5226</a:t>
            </a:r>
          </a:p>
        </p:txBody>
      </p:sp>
      <p:sp>
        <p:nvSpPr>
          <p:cNvPr id="4104" name="Rectangle 55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4105" name="Rectangle 56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4106" name="Rectangle 57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7065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0964" name="Line 3"/>
          <p:cNvSpPr>
            <a:spLocks noChangeShapeType="1"/>
          </p:cNvSpPr>
          <p:nvPr/>
        </p:nvSpPr>
        <p:spPr bwMode="auto">
          <a:xfrm>
            <a:off x="3644900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65" name="Line 4"/>
          <p:cNvSpPr>
            <a:spLocks noChangeShapeType="1"/>
          </p:cNvSpPr>
          <p:nvPr/>
        </p:nvSpPr>
        <p:spPr bwMode="auto">
          <a:xfrm>
            <a:off x="3644900" y="26511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1016</a:t>
            </a:r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5224</a:t>
            </a:r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>
            <a:off x="3657600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3880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3644900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3657600" y="3565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1016</a:t>
            </a:r>
          </a:p>
        </p:txBody>
      </p:sp>
      <p:sp>
        <p:nvSpPr>
          <p:cNvPr id="4199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5224</a:t>
            </a: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3657600" y="3749675"/>
            <a:ext cx="28733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2149475" y="4754563"/>
            <a:ext cx="534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</a:rPr>
              <a:t>Si no hay intercambios está ordenada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0898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42486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/>
              <a:t>Algoritmo Burbuja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k   </a:t>
            </a:r>
            <a:r>
              <a:rPr lang="es-ES" altLang="es-AR">
                <a:sym typeface="Symbol" pitchFamily="18" charset="2"/>
              </a:rPr>
              <a:t></a:t>
            </a:r>
            <a:r>
              <a:rPr lang="es-ES" altLang="es-AR"/>
              <a:t>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repetir mientras </a:t>
            </a:r>
            <a:r>
              <a:rPr lang="es-ES" altLang="es-AR">
                <a:solidFill>
                  <a:srgbClr val="FF6600"/>
                </a:solidFill>
              </a:rPr>
              <a:t>HuboIntercambios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i   </a:t>
            </a:r>
            <a:r>
              <a:rPr lang="es-ES" altLang="es-AR">
                <a:sym typeface="Symbol" pitchFamily="18" charset="2"/>
              </a:rPr>
              <a:t></a:t>
            </a:r>
            <a:r>
              <a:rPr lang="es-ES" altLang="es-AR"/>
              <a:t>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</a:t>
            </a:r>
            <a:r>
              <a:rPr lang="es-ES" altLang="es-AR">
                <a:solidFill>
                  <a:srgbClr val="FF6600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repetir mientras i &lt; k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 si L</a:t>
            </a:r>
            <a:r>
              <a:rPr lang="es-ES" altLang="es-AR" baseline="-25000"/>
              <a:t>i</a:t>
            </a:r>
            <a:r>
              <a:rPr lang="es-ES" altLang="es-AR"/>
              <a:t> es mayor que  L</a:t>
            </a:r>
            <a:r>
              <a:rPr lang="es-ES" altLang="es-AR" baseline="-25000"/>
              <a:t>i+1</a:t>
            </a:r>
            <a:endParaRPr lang="es-ES" altLang="es-AR" i="1" baseline="-2500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    Intercambiar</a:t>
            </a:r>
            <a:endParaRPr lang="es-ES" altLang="es-AR" i="1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 i </a:t>
            </a:r>
            <a:r>
              <a:rPr lang="es-ES" altLang="es-AR">
                <a:sym typeface="Symbol" pitchFamily="18" charset="2"/>
              </a:rPr>
              <a:t></a:t>
            </a:r>
            <a:r>
              <a:rPr lang="es-ES" altLang="es-AR"/>
              <a:t>  i + 1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k   </a:t>
            </a:r>
            <a:r>
              <a:rPr lang="es-ES" altLang="es-AR">
                <a:sym typeface="Symbol" pitchFamily="18" charset="2"/>
              </a:rPr>
              <a:t></a:t>
            </a:r>
            <a:r>
              <a:rPr lang="es-ES" altLang="es-AR"/>
              <a:t>k-1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11188" y="3284538"/>
            <a:ext cx="482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FF6600"/>
                </a:solidFill>
              </a:rPr>
              <a:t>HuboIntercambios </a:t>
            </a:r>
            <a:r>
              <a:rPr lang="es-ES" altLang="es-AR" sz="180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>
                <a:solidFill>
                  <a:srgbClr val="FF6600"/>
                </a:solidFill>
              </a:rPr>
              <a:t> false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187450" y="4772025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FF6600"/>
                </a:solidFill>
              </a:rPr>
              <a:t>HuboIntercambios </a:t>
            </a:r>
            <a:r>
              <a:rPr lang="es-ES" altLang="es-AR" sz="180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593725" y="1828800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FF6600"/>
                </a:solidFill>
              </a:rPr>
              <a:t>HuboIntercambios </a:t>
            </a:r>
            <a:r>
              <a:rPr lang="es-ES" altLang="es-AR" sz="180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2193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  <p:bldP spid="154629" grpId="0"/>
      <p:bldP spid="15463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4036" name="Line 3"/>
          <p:cNvSpPr>
            <a:spLocks noChangeShapeType="1"/>
          </p:cNvSpPr>
          <p:nvPr/>
        </p:nvSpPr>
        <p:spPr bwMode="auto">
          <a:xfrm>
            <a:off x="3551238" y="22320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2454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5060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velero</a:t>
            </a: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balsa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167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6084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302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velero</a:t>
            </a:r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canoa</a:t>
            </a:r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353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4813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128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9156" name="Line 3"/>
          <p:cNvSpPr>
            <a:spLocks noChangeShapeType="1"/>
          </p:cNvSpPr>
          <p:nvPr/>
        </p:nvSpPr>
        <p:spPr bwMode="auto">
          <a:xfrm>
            <a:off x="3521075" y="42068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velero</a:t>
            </a:r>
          </a:p>
        </p:txBody>
      </p:sp>
      <p:sp>
        <p:nvSpPr>
          <p:cNvPr id="4916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buque</a:t>
            </a:r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513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0180" name="Line 3"/>
          <p:cNvSpPr>
            <a:spLocks noChangeShapeType="1"/>
          </p:cNvSpPr>
          <p:nvPr/>
        </p:nvSpPr>
        <p:spPr bwMode="auto">
          <a:xfrm>
            <a:off x="3644900" y="3789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3644900" y="4200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018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309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3521075" y="32004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5226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7389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120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120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1209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143000" y="4708525"/>
            <a:ext cx="7497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/>
              <a:t>En cada recorrido consideramos un elemento menos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7080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2228" name="Line 3"/>
          <p:cNvSpPr>
            <a:spLocks noChangeShapeType="1"/>
          </p:cNvSpPr>
          <p:nvPr/>
        </p:nvSpPr>
        <p:spPr bwMode="auto">
          <a:xfrm>
            <a:off x="3644900" y="22399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3644900" y="26511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223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4279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3252" name="Line 3"/>
          <p:cNvSpPr>
            <a:spLocks noChangeShapeType="1"/>
          </p:cNvSpPr>
          <p:nvPr/>
        </p:nvSpPr>
        <p:spPr bwMode="auto">
          <a:xfrm>
            <a:off x="3644900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3644900" y="26511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325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116632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106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4276" name="Line 3"/>
          <p:cNvSpPr>
            <a:spLocks noChangeShapeType="1"/>
          </p:cNvSpPr>
          <p:nvPr/>
        </p:nvSpPr>
        <p:spPr bwMode="auto">
          <a:xfrm>
            <a:off x="3644900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3657600" y="3565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canoa</a:t>
            </a:r>
          </a:p>
        </p:txBody>
      </p: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buque</a:t>
            </a: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9034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5300" name="Line 3"/>
          <p:cNvSpPr>
            <a:spLocks noChangeShapeType="1"/>
          </p:cNvSpPr>
          <p:nvPr/>
        </p:nvSpPr>
        <p:spPr bwMode="auto">
          <a:xfrm>
            <a:off x="3644900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5301" name="Line 4"/>
          <p:cNvSpPr>
            <a:spLocks noChangeShapeType="1"/>
          </p:cNvSpPr>
          <p:nvPr/>
        </p:nvSpPr>
        <p:spPr bwMode="auto">
          <a:xfrm>
            <a:off x="3657600" y="3565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530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530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8246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6329" name="Line 10"/>
          <p:cNvSpPr>
            <a:spLocks noChangeShapeType="1"/>
          </p:cNvSpPr>
          <p:nvPr/>
        </p:nvSpPr>
        <p:spPr bwMode="auto">
          <a:xfrm flipH="1" flipV="1">
            <a:off x="5141913" y="32210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953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734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7353" name="Line 10"/>
          <p:cNvSpPr>
            <a:spLocks noChangeShapeType="1"/>
          </p:cNvSpPr>
          <p:nvPr/>
        </p:nvSpPr>
        <p:spPr bwMode="auto">
          <a:xfrm flipH="1" flipV="1">
            <a:off x="5141913" y="32210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7354" name="Line 3"/>
          <p:cNvSpPr>
            <a:spLocks noChangeShapeType="1"/>
          </p:cNvSpPr>
          <p:nvPr/>
        </p:nvSpPr>
        <p:spPr bwMode="auto">
          <a:xfrm>
            <a:off x="3644900" y="2205038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7355" name="Line 4"/>
          <p:cNvSpPr>
            <a:spLocks noChangeShapeType="1"/>
          </p:cNvSpPr>
          <p:nvPr/>
        </p:nvSpPr>
        <p:spPr bwMode="auto">
          <a:xfrm>
            <a:off x="3657600" y="26162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1319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837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8377" name="Line 10"/>
          <p:cNvSpPr>
            <a:spLocks noChangeShapeType="1"/>
          </p:cNvSpPr>
          <p:nvPr/>
        </p:nvSpPr>
        <p:spPr bwMode="auto">
          <a:xfrm flipH="1" flipV="1">
            <a:off x="5141913" y="32210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8378" name="Line 3"/>
          <p:cNvSpPr>
            <a:spLocks noChangeShapeType="1"/>
          </p:cNvSpPr>
          <p:nvPr/>
        </p:nvSpPr>
        <p:spPr bwMode="auto">
          <a:xfrm>
            <a:off x="3644900" y="2801938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8379" name="Line 4"/>
          <p:cNvSpPr>
            <a:spLocks noChangeShapeType="1"/>
          </p:cNvSpPr>
          <p:nvPr/>
        </p:nvSpPr>
        <p:spPr bwMode="auto">
          <a:xfrm>
            <a:off x="3657600" y="32131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2149475" y="4754563"/>
            <a:ext cx="534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</a:rPr>
              <a:t>Si no hay intercambios está ordenada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269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7697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468313" y="868363"/>
            <a:ext cx="842486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/>
              <a:t>Algoritmo Burbuja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repetir mientras </a:t>
            </a: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endParaRPr lang="es-ES" altLang="es-AR" dirty="0">
              <a:solidFill>
                <a:srgbClr val="FF66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i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repetir mientras i &lt; k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si L</a:t>
            </a:r>
            <a:r>
              <a:rPr lang="es-ES" altLang="es-AR" baseline="-25000" dirty="0"/>
              <a:t>i</a:t>
            </a:r>
            <a:r>
              <a:rPr lang="es-ES" altLang="es-AR" dirty="0"/>
              <a:t> es mayor que  L</a:t>
            </a:r>
            <a:r>
              <a:rPr lang="es-ES" altLang="es-AR" baseline="-25000" dirty="0"/>
              <a:t>i+1</a:t>
            </a:r>
            <a:endParaRPr lang="es-ES" altLang="es-AR" i="1" baseline="-25000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  Intercambiar</a:t>
            </a:r>
            <a:endParaRPr lang="es-ES" altLang="es-AR" i="1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i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  i + 1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k-1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11188" y="3027363"/>
            <a:ext cx="482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false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187450" y="4514850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593725" y="1571625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59400" name="Text Box 11"/>
          <p:cNvSpPr txBox="1">
            <a:spLocks noChangeArrowheads="1"/>
          </p:cNvSpPr>
          <p:nvPr/>
        </p:nvSpPr>
        <p:spPr bwMode="auto">
          <a:xfrm>
            <a:off x="611188" y="5843588"/>
            <a:ext cx="77549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/>
              <a:t>El </a:t>
            </a:r>
            <a:r>
              <a:rPr lang="en-US" altLang="es-AR" dirty="0" err="1"/>
              <a:t>algoritmo</a:t>
            </a:r>
            <a:r>
              <a:rPr lang="en-US" altLang="es-AR" dirty="0"/>
              <a:t> </a:t>
            </a:r>
            <a:r>
              <a:rPr lang="en-US" altLang="es-AR" dirty="0" err="1"/>
              <a:t>es</a:t>
            </a:r>
            <a:r>
              <a:rPr lang="en-US" altLang="es-AR" dirty="0"/>
              <a:t> </a:t>
            </a:r>
            <a:r>
              <a:rPr lang="en-US" altLang="es-AR" b="1" dirty="0" err="1">
                <a:solidFill>
                  <a:srgbClr val="FF0000"/>
                </a:solidFill>
              </a:rPr>
              <a:t>genérico</a:t>
            </a:r>
            <a:r>
              <a:rPr lang="en-US" altLang="es-AR" dirty="0"/>
              <a:t>, </a:t>
            </a:r>
            <a:r>
              <a:rPr lang="en-US" altLang="es-AR" dirty="0" err="1"/>
              <a:t>independiente</a:t>
            </a:r>
            <a:r>
              <a:rPr lang="en-US" altLang="es-AR" dirty="0"/>
              <a:t> del </a:t>
            </a:r>
            <a:r>
              <a:rPr lang="en-US" altLang="es-AR" dirty="0" err="1"/>
              <a:t>tipo</a:t>
            </a:r>
            <a:r>
              <a:rPr lang="en-US" altLang="es-AR" dirty="0"/>
              <a:t> de los </a:t>
            </a:r>
            <a:r>
              <a:rPr lang="en-US" altLang="es-AR" dirty="0" err="1"/>
              <a:t>elementos</a:t>
            </a:r>
            <a:r>
              <a:rPr lang="en-US" altLang="es-AR" dirty="0"/>
              <a:t>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0377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7697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468313" y="868363"/>
            <a:ext cx="842486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/>
              <a:t>Algoritmo Burbuja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repetir mientras </a:t>
            </a: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endParaRPr lang="es-ES" altLang="es-AR" dirty="0">
              <a:solidFill>
                <a:srgbClr val="FF66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i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repetir mientras i &lt; k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si L</a:t>
            </a:r>
            <a:r>
              <a:rPr lang="es-ES" altLang="es-AR" baseline="-25000" dirty="0"/>
              <a:t>i</a:t>
            </a:r>
            <a:r>
              <a:rPr lang="es-ES" altLang="es-AR" dirty="0"/>
              <a:t> es mayor que  L</a:t>
            </a:r>
            <a:r>
              <a:rPr lang="es-ES" altLang="es-AR" baseline="-25000" dirty="0"/>
              <a:t>i+1</a:t>
            </a:r>
            <a:endParaRPr lang="es-ES" altLang="es-AR" i="1" baseline="-25000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  Intercambiar</a:t>
            </a:r>
            <a:endParaRPr lang="es-ES" altLang="es-AR" i="1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i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  i + 1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k-1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11188" y="3027363"/>
            <a:ext cx="482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false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187450" y="4514850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593725" y="1571625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59400" name="Text Box 11"/>
          <p:cNvSpPr txBox="1">
            <a:spLocks noChangeArrowheads="1"/>
          </p:cNvSpPr>
          <p:nvPr/>
        </p:nvSpPr>
        <p:spPr bwMode="auto">
          <a:xfrm>
            <a:off x="611188" y="5843588"/>
            <a:ext cx="77549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/>
              <a:t>La </a:t>
            </a:r>
            <a:r>
              <a:rPr lang="en-US" altLang="es-AR" dirty="0" err="1" smtClean="0"/>
              <a:t>eficiencia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puede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mejorar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si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en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cada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recorrido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interno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identificamos</a:t>
            </a:r>
            <a:r>
              <a:rPr lang="en-US" altLang="es-AR" dirty="0" smtClean="0"/>
              <a:t> la </a:t>
            </a:r>
            <a:r>
              <a:rPr lang="en-US" altLang="es-AR" dirty="0" err="1" smtClean="0"/>
              <a:t>posición</a:t>
            </a:r>
            <a:r>
              <a:rPr lang="en-US" altLang="es-AR" dirty="0" smtClean="0"/>
              <a:t> del </a:t>
            </a:r>
            <a:r>
              <a:rPr lang="en-US" altLang="es-AR" dirty="0" err="1" smtClean="0"/>
              <a:t>último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intercambio</a:t>
            </a:r>
            <a:r>
              <a:rPr lang="en-US" altLang="es-AR" dirty="0" smtClean="0"/>
              <a:t>. </a:t>
            </a:r>
            <a:endParaRPr lang="en-US" altLang="es-AR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05826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3521075" y="32004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9881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4036" name="Line 3"/>
          <p:cNvSpPr>
            <a:spLocks noChangeShapeType="1"/>
          </p:cNvSpPr>
          <p:nvPr/>
        </p:nvSpPr>
        <p:spPr bwMode="auto">
          <a:xfrm>
            <a:off x="3551238" y="22320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096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5060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velero</a:t>
            </a: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balsa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458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6084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9781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velero</a:t>
            </a:r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canoa</a:t>
            </a:r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9092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>
            <a:off x="3521075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4813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9622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49156" name="Line 3"/>
          <p:cNvSpPr>
            <a:spLocks noChangeShapeType="1"/>
          </p:cNvSpPr>
          <p:nvPr/>
        </p:nvSpPr>
        <p:spPr bwMode="auto">
          <a:xfrm>
            <a:off x="3521075" y="42068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3521075" y="36576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velero</a:t>
            </a:r>
          </a:p>
        </p:txBody>
      </p:sp>
      <p:sp>
        <p:nvSpPr>
          <p:cNvPr id="4916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  <a:latin typeface="Times New Roman" pitchFamily="18" charset="0"/>
              </a:rPr>
              <a:t>buque</a:t>
            </a:r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8205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0180" name="Line 3"/>
          <p:cNvSpPr>
            <a:spLocks noChangeShapeType="1"/>
          </p:cNvSpPr>
          <p:nvPr/>
        </p:nvSpPr>
        <p:spPr bwMode="auto">
          <a:xfrm>
            <a:off x="3644900" y="3789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3644900" y="4200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018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 flipH="1" flipV="1">
            <a:off x="5073650" y="4221163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2517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120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120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1209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143000" y="4708525"/>
            <a:ext cx="7497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/>
              <a:t>En cada recorrido consideramos un elemento menos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82983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2228" name="Line 3"/>
          <p:cNvSpPr>
            <a:spLocks noChangeShapeType="1"/>
          </p:cNvSpPr>
          <p:nvPr/>
        </p:nvSpPr>
        <p:spPr bwMode="auto">
          <a:xfrm>
            <a:off x="3644900" y="22399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3644900" y="26511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2234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3191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3252" name="Line 3"/>
          <p:cNvSpPr>
            <a:spLocks noChangeShapeType="1"/>
          </p:cNvSpPr>
          <p:nvPr/>
        </p:nvSpPr>
        <p:spPr bwMode="auto">
          <a:xfrm>
            <a:off x="3644900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3644900" y="26511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325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116632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630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3521075" y="32004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3551238" y="2663825"/>
            <a:ext cx="2873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1020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9430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4276" name="Line 3"/>
          <p:cNvSpPr>
            <a:spLocks noChangeShapeType="1"/>
          </p:cNvSpPr>
          <p:nvPr/>
        </p:nvSpPr>
        <p:spPr bwMode="auto">
          <a:xfrm>
            <a:off x="3644900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3657600" y="3565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canoa</a:t>
            </a:r>
          </a:p>
        </p:txBody>
      </p: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buque</a:t>
            </a: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7214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5300" name="Line 3"/>
          <p:cNvSpPr>
            <a:spLocks noChangeShapeType="1"/>
          </p:cNvSpPr>
          <p:nvPr/>
        </p:nvSpPr>
        <p:spPr bwMode="auto">
          <a:xfrm>
            <a:off x="3644900" y="3154363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5301" name="Line 4"/>
          <p:cNvSpPr>
            <a:spLocks noChangeShapeType="1"/>
          </p:cNvSpPr>
          <p:nvPr/>
        </p:nvSpPr>
        <p:spPr bwMode="auto">
          <a:xfrm>
            <a:off x="3657600" y="356552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530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530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 flipH="1" flipV="1">
            <a:off x="5073650" y="37163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514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6329" name="Line 10"/>
          <p:cNvSpPr>
            <a:spLocks noChangeShapeType="1"/>
          </p:cNvSpPr>
          <p:nvPr/>
        </p:nvSpPr>
        <p:spPr bwMode="auto">
          <a:xfrm flipH="1" flipV="1">
            <a:off x="5141913" y="32210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6670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734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7353" name="Line 10"/>
          <p:cNvSpPr>
            <a:spLocks noChangeShapeType="1"/>
          </p:cNvSpPr>
          <p:nvPr/>
        </p:nvSpPr>
        <p:spPr bwMode="auto">
          <a:xfrm flipH="1" flipV="1">
            <a:off x="5141913" y="32210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7354" name="Line 3"/>
          <p:cNvSpPr>
            <a:spLocks noChangeShapeType="1"/>
          </p:cNvSpPr>
          <p:nvPr/>
        </p:nvSpPr>
        <p:spPr bwMode="auto">
          <a:xfrm>
            <a:off x="3644900" y="2205038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7355" name="Line 4"/>
          <p:cNvSpPr>
            <a:spLocks noChangeShapeType="1"/>
          </p:cNvSpPr>
          <p:nvPr/>
        </p:nvSpPr>
        <p:spPr bwMode="auto">
          <a:xfrm>
            <a:off x="3657600" y="26162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976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balsa</a:t>
            </a:r>
          </a:p>
        </p:txBody>
      </p:sp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buque</a:t>
            </a: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canoa</a:t>
            </a:r>
          </a:p>
        </p:txBody>
      </p:sp>
      <p:sp>
        <p:nvSpPr>
          <p:cNvPr id="5837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velero</a:t>
            </a:r>
          </a:p>
        </p:txBody>
      </p:sp>
      <p:sp>
        <p:nvSpPr>
          <p:cNvPr id="58377" name="Line 10"/>
          <p:cNvSpPr>
            <a:spLocks noChangeShapeType="1"/>
          </p:cNvSpPr>
          <p:nvPr/>
        </p:nvSpPr>
        <p:spPr bwMode="auto">
          <a:xfrm flipH="1" flipV="1">
            <a:off x="5141913" y="3221038"/>
            <a:ext cx="3619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8378" name="Line 3"/>
          <p:cNvSpPr>
            <a:spLocks noChangeShapeType="1"/>
          </p:cNvSpPr>
          <p:nvPr/>
        </p:nvSpPr>
        <p:spPr bwMode="auto">
          <a:xfrm>
            <a:off x="3644900" y="2801938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8379" name="Line 4"/>
          <p:cNvSpPr>
            <a:spLocks noChangeShapeType="1"/>
          </p:cNvSpPr>
          <p:nvPr/>
        </p:nvSpPr>
        <p:spPr bwMode="auto">
          <a:xfrm>
            <a:off x="3657600" y="32131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2149475" y="4754563"/>
            <a:ext cx="534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FF6600"/>
                </a:solidFill>
              </a:rPr>
              <a:t>Si no hay intercambios está ordenada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676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7697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468313" y="868363"/>
            <a:ext cx="842486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/>
              <a:t>Algoritmo Burbuja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repetir mientras </a:t>
            </a: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endParaRPr lang="es-ES" altLang="es-AR" dirty="0">
              <a:solidFill>
                <a:srgbClr val="FF66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i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repetir mientras i &lt; k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si L</a:t>
            </a:r>
            <a:r>
              <a:rPr lang="es-ES" altLang="es-AR" baseline="-25000" dirty="0"/>
              <a:t>i</a:t>
            </a:r>
            <a:r>
              <a:rPr lang="es-ES" altLang="es-AR" dirty="0"/>
              <a:t> es mayor que  L</a:t>
            </a:r>
            <a:r>
              <a:rPr lang="es-ES" altLang="es-AR" baseline="-25000" dirty="0"/>
              <a:t>i+1</a:t>
            </a:r>
            <a:endParaRPr lang="es-ES" altLang="es-AR" i="1" baseline="-25000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  Intercambiar</a:t>
            </a:r>
            <a:endParaRPr lang="es-ES" altLang="es-AR" i="1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i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  i + 1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k-1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11188" y="3027363"/>
            <a:ext cx="482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false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187450" y="4514850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593725" y="1571625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59400" name="Text Box 11"/>
          <p:cNvSpPr txBox="1">
            <a:spLocks noChangeArrowheads="1"/>
          </p:cNvSpPr>
          <p:nvPr/>
        </p:nvSpPr>
        <p:spPr bwMode="auto">
          <a:xfrm>
            <a:off x="611188" y="5843588"/>
            <a:ext cx="77549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/>
              <a:t>El </a:t>
            </a:r>
            <a:r>
              <a:rPr lang="en-US" altLang="es-AR" dirty="0" err="1"/>
              <a:t>algoritmo</a:t>
            </a:r>
            <a:r>
              <a:rPr lang="en-US" altLang="es-AR" dirty="0"/>
              <a:t> </a:t>
            </a:r>
            <a:r>
              <a:rPr lang="en-US" altLang="es-AR" dirty="0" err="1"/>
              <a:t>es</a:t>
            </a:r>
            <a:r>
              <a:rPr lang="en-US" altLang="es-AR" dirty="0"/>
              <a:t> </a:t>
            </a:r>
            <a:r>
              <a:rPr lang="en-US" altLang="es-AR" b="1" dirty="0" err="1">
                <a:solidFill>
                  <a:srgbClr val="FF0000"/>
                </a:solidFill>
              </a:rPr>
              <a:t>genérico</a:t>
            </a:r>
            <a:r>
              <a:rPr lang="en-US" altLang="es-AR" dirty="0"/>
              <a:t>, </a:t>
            </a:r>
            <a:r>
              <a:rPr lang="en-US" altLang="es-AR" dirty="0" err="1"/>
              <a:t>independiente</a:t>
            </a:r>
            <a:r>
              <a:rPr lang="en-US" altLang="es-AR" dirty="0"/>
              <a:t> del </a:t>
            </a:r>
            <a:r>
              <a:rPr lang="en-US" altLang="es-AR" dirty="0" err="1"/>
              <a:t>tipo</a:t>
            </a:r>
            <a:r>
              <a:rPr lang="en-US" altLang="es-AR" dirty="0"/>
              <a:t> de los </a:t>
            </a:r>
            <a:r>
              <a:rPr lang="en-US" altLang="es-AR" dirty="0" err="1"/>
              <a:t>elementos</a:t>
            </a:r>
            <a:r>
              <a:rPr lang="en-US" altLang="es-AR" dirty="0"/>
              <a:t>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32545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76975"/>
            <a:ext cx="5768975" cy="323850"/>
          </a:xfrm>
        </p:spPr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468313" y="868363"/>
            <a:ext cx="842486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/>
              <a:t>Algoritmo Burbuja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repetir mientras </a:t>
            </a: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endParaRPr lang="es-ES" altLang="es-AR" dirty="0">
              <a:solidFill>
                <a:srgbClr val="FF66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i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repetir mientras i &lt; k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si L</a:t>
            </a:r>
            <a:r>
              <a:rPr lang="es-ES" altLang="es-AR" baseline="-25000" dirty="0"/>
              <a:t>i</a:t>
            </a:r>
            <a:r>
              <a:rPr lang="es-ES" altLang="es-AR" dirty="0"/>
              <a:t> es mayor que  L</a:t>
            </a:r>
            <a:r>
              <a:rPr lang="es-ES" altLang="es-AR" baseline="-25000" dirty="0"/>
              <a:t>i+1</a:t>
            </a:r>
            <a:endParaRPr lang="es-ES" altLang="es-AR" i="1" baseline="-25000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  Intercambiar</a:t>
            </a:r>
            <a:endParaRPr lang="es-ES" altLang="es-AR" i="1" dirty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i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  i + 1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k   </a:t>
            </a:r>
            <a:r>
              <a:rPr lang="es-ES" altLang="es-AR" dirty="0">
                <a:sym typeface="Symbol" pitchFamily="18" charset="2"/>
              </a:rPr>
              <a:t></a:t>
            </a:r>
            <a:r>
              <a:rPr lang="es-ES" altLang="es-AR" dirty="0"/>
              <a:t>k-1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11188" y="3027363"/>
            <a:ext cx="482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false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187450" y="4514850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593725" y="1571625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err="1">
                <a:solidFill>
                  <a:srgbClr val="FF6600"/>
                </a:solidFill>
              </a:rPr>
              <a:t>HuboIntercambios</a:t>
            </a:r>
            <a:r>
              <a:rPr lang="es-ES" altLang="es-AR" dirty="0">
                <a:solidFill>
                  <a:srgbClr val="FF6600"/>
                </a:solidFill>
              </a:rPr>
              <a:t> </a:t>
            </a:r>
            <a:r>
              <a:rPr lang="es-ES" altLang="es-AR" sz="1800" dirty="0">
                <a:solidFill>
                  <a:srgbClr val="FF6600"/>
                </a:solidFill>
                <a:sym typeface="Symbol" pitchFamily="18" charset="2"/>
              </a:rPr>
              <a:t></a:t>
            </a:r>
            <a:r>
              <a:rPr lang="es-ES" altLang="es-AR" dirty="0">
                <a:solidFill>
                  <a:srgbClr val="FF6600"/>
                </a:solidFill>
              </a:rPr>
              <a:t> true</a:t>
            </a:r>
          </a:p>
        </p:txBody>
      </p:sp>
      <p:sp>
        <p:nvSpPr>
          <p:cNvPr id="59400" name="Text Box 11"/>
          <p:cNvSpPr txBox="1">
            <a:spLocks noChangeArrowheads="1"/>
          </p:cNvSpPr>
          <p:nvPr/>
        </p:nvSpPr>
        <p:spPr bwMode="auto">
          <a:xfrm>
            <a:off x="611188" y="5843588"/>
            <a:ext cx="77549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dirty="0" smtClean="0"/>
              <a:t>La </a:t>
            </a:r>
            <a:r>
              <a:rPr lang="en-US" altLang="es-AR" dirty="0" err="1" smtClean="0"/>
              <a:t>eficiencia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puede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mejorar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si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en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cada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recorrido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interno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identificamos</a:t>
            </a:r>
            <a:r>
              <a:rPr lang="en-US" altLang="es-AR" dirty="0" smtClean="0"/>
              <a:t> la </a:t>
            </a:r>
            <a:r>
              <a:rPr lang="en-US" altLang="es-AR" dirty="0" err="1" smtClean="0"/>
              <a:t>posición</a:t>
            </a:r>
            <a:r>
              <a:rPr lang="en-US" altLang="es-AR" dirty="0" smtClean="0"/>
              <a:t> del </a:t>
            </a:r>
            <a:r>
              <a:rPr lang="en-US" altLang="es-AR" dirty="0" err="1" smtClean="0"/>
              <a:t>último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intercambio</a:t>
            </a:r>
            <a:r>
              <a:rPr lang="en-US" altLang="es-AR" dirty="0" smtClean="0"/>
              <a:t>. </a:t>
            </a:r>
            <a:endParaRPr lang="en-US" altLang="es-AR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3615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3521075" y="32004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5226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1012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8285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3521075" y="3200400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3565525" y="3749675"/>
            <a:ext cx="2873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022725" y="196532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1014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4022725" y="2466975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1020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4022725" y="2970213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5226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4022725" y="3473450"/>
            <a:ext cx="1050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FF0000"/>
                </a:solidFill>
                <a:latin typeface="Times New Roman" pitchFamily="18" charset="0"/>
              </a:rPr>
              <a:t>1012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4022725" y="3976688"/>
            <a:ext cx="1050925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1015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/>
              <a:t>Ordenamiento: Método de la Burbuja</a:t>
            </a:r>
            <a:endParaRPr lang="en-US" altLang="es-A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4370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2177</TotalTime>
  <Words>2014</Words>
  <Application>Microsoft Office PowerPoint</Application>
  <PresentationFormat>Presentación en pantalla (4:3)</PresentationFormat>
  <Paragraphs>619</Paragraphs>
  <Slides>76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76</vt:i4>
      </vt:variant>
    </vt:vector>
  </HeadingPairs>
  <TitlesOfParts>
    <vt:vector size="82" baseType="lpstr">
      <vt:lpstr>Arial</vt:lpstr>
      <vt:lpstr>Calibri</vt:lpstr>
      <vt:lpstr>Cambria</vt:lpstr>
      <vt:lpstr>Symbol</vt:lpstr>
      <vt:lpstr>Times New Roman</vt:lpstr>
      <vt:lpstr>Adyacencia</vt:lpstr>
      <vt:lpstr>Ordenamiento</vt:lpstr>
      <vt:lpstr>Ordenamiento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Sonia V. Rueda</cp:lastModifiedBy>
  <cp:revision>225</cp:revision>
  <dcterms:created xsi:type="dcterms:W3CDTF">2015-08-15T12:30:20Z</dcterms:created>
  <dcterms:modified xsi:type="dcterms:W3CDTF">2019-10-08T18:28:18Z</dcterms:modified>
</cp:coreProperties>
</file>